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1" r:id="rId19"/>
    <p:sldId id="262" r:id="rId20"/>
    <p:sldId id="265" r:id="rId21"/>
    <p:sldId id="263" r:id="rId22"/>
    <p:sldId id="264" r:id="rId23"/>
    <p:sldId id="266" r:id="rId24"/>
    <p:sldId id="267" r:id="rId25"/>
    <p:sldId id="268" r:id="rId26"/>
    <p:sldId id="288" r:id="rId27"/>
    <p:sldId id="287" r:id="rId28"/>
    <p:sldId id="283" r:id="rId29"/>
    <p:sldId id="284" r:id="rId30"/>
    <p:sldId id="285" r:id="rId31"/>
    <p:sldId id="28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94"/>
    <a:srgbClr val="497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6F670-4932-4FA4-8E0E-7B23E5D8D122}" type="datetimeFigureOut">
              <a:rPr lang="hu-HU" smtClean="0"/>
              <a:t>2025. 06. 11.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C7176-4323-407A-AEC1-DD36BEAE94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091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3EFB89-CE23-29BE-27BE-49C72C87B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45057"/>
            <a:ext cx="8676222" cy="1949570"/>
          </a:xfrm>
        </p:spPr>
        <p:txBody>
          <a:bodyPr/>
          <a:lstStyle/>
          <a:p>
            <a:r>
              <a:rPr lang="hu-HU" sz="3600" b="1" dirty="0">
                <a:solidFill>
                  <a:srgbClr val="5A8D94"/>
                </a:solidFill>
              </a:rPr>
              <a:t>SZOFTVERTESZTELŐ ÉS –FEJLESZTŐ SZAK</a:t>
            </a:r>
            <a:br>
              <a:rPr lang="hu-HU" sz="3600" b="1" dirty="0">
                <a:solidFill>
                  <a:srgbClr val="5A8D94"/>
                </a:solidFill>
              </a:rPr>
            </a:br>
            <a:r>
              <a:rPr lang="hu-HU" sz="2800" b="1" dirty="0">
                <a:solidFill>
                  <a:srgbClr val="5A8D94"/>
                </a:solidFill>
              </a:rPr>
              <a:t>VIZSGAREMEK</a:t>
            </a:r>
            <a:br>
              <a:rPr lang="hu-HU" sz="4800" b="1" dirty="0">
                <a:solidFill>
                  <a:srgbClr val="5A8D94"/>
                </a:solidFill>
              </a:rPr>
            </a:br>
            <a:endParaRPr lang="hu-HU" dirty="0">
              <a:solidFill>
                <a:srgbClr val="5A8D94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03B2E7-E575-861A-F036-C460C18C8CC7}"/>
              </a:ext>
            </a:extLst>
          </p:cNvPr>
          <p:cNvSpPr/>
          <p:nvPr/>
        </p:nvSpPr>
        <p:spPr>
          <a:xfrm>
            <a:off x="0" y="1768415"/>
            <a:ext cx="12191999" cy="34160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5" name="Kép 4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3D949EE2-EDA0-ACB2-80BB-DA09D89A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578639"/>
            <a:ext cx="4945812" cy="37093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CFB2927-0A74-F3AF-9320-A3A0531D3DC4}"/>
              </a:ext>
            </a:extLst>
          </p:cNvPr>
          <p:cNvSpPr txBox="1"/>
          <p:nvPr/>
        </p:nvSpPr>
        <p:spPr>
          <a:xfrm>
            <a:off x="3427562" y="5469147"/>
            <a:ext cx="396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/>
                </a:solidFill>
              </a:rPr>
              <a:t>Kovács Jázmin</a:t>
            </a:r>
          </a:p>
          <a:p>
            <a:r>
              <a:rPr lang="hu-HU" b="1" dirty="0">
                <a:solidFill>
                  <a:schemeClr val="accent2"/>
                </a:solidFill>
              </a:rPr>
              <a:t>Ottó Attila</a:t>
            </a:r>
          </a:p>
          <a:p>
            <a:r>
              <a:rPr lang="hu-HU" b="1" dirty="0">
                <a:solidFill>
                  <a:schemeClr val="accent2"/>
                </a:solidFill>
              </a:rPr>
              <a:t>Pál-Szabó András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9B1E6E7-56FC-6A83-AA94-4A3DB3AFCD5D}"/>
              </a:ext>
            </a:extLst>
          </p:cNvPr>
          <p:cNvSpPr txBox="1"/>
          <p:nvPr/>
        </p:nvSpPr>
        <p:spPr>
          <a:xfrm>
            <a:off x="6070122" y="5469147"/>
            <a:ext cx="230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rgbClr val="5A8D94"/>
                </a:solidFill>
              </a:rPr>
              <a:t>Tesztelés</a:t>
            </a:r>
          </a:p>
          <a:p>
            <a:pPr algn="r"/>
            <a:r>
              <a:rPr lang="hu-HU" dirty="0">
                <a:solidFill>
                  <a:srgbClr val="5A8D94"/>
                </a:solidFill>
              </a:rPr>
              <a:t>Backend fejlesztés</a:t>
            </a:r>
          </a:p>
          <a:p>
            <a:pPr algn="r"/>
            <a:r>
              <a:rPr lang="hu-HU" dirty="0">
                <a:solidFill>
                  <a:srgbClr val="5A8D94"/>
                </a:solidFill>
              </a:rPr>
              <a:t>Frontend fejlesztés</a:t>
            </a:r>
          </a:p>
        </p:txBody>
      </p:sp>
    </p:spTree>
    <p:extLst>
      <p:ext uri="{BB962C8B-B14F-4D97-AF65-F5344CB8AC3E}">
        <p14:creationId xmlns:p14="http://schemas.microsoft.com/office/powerpoint/2010/main" val="148156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4DD23-36CA-7A59-DECF-CA970CEC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8DAD53D5-23C8-1204-5F54-83E4AA6932AF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0B97101-E6D6-78A8-3717-F596C0BB3DE9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C5E89F0-1A5E-8AD5-76FF-CE4F875971B2}"/>
              </a:ext>
            </a:extLst>
          </p:cNvPr>
          <p:cNvSpPr txBox="1"/>
          <p:nvPr/>
        </p:nvSpPr>
        <p:spPr>
          <a:xfrm>
            <a:off x="4602175" y="1334329"/>
            <a:ext cx="6195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>
                <a:solidFill>
                  <a:srgbClr val="DEDEDE"/>
                </a:solidFill>
                <a:latin typeface="Consolas" panose="020B0609020204030204" pitchFamily="49" charset="0"/>
              </a:rPr>
              <a:t>"Beviteli hiba."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, [ </a:t>
            </a:r>
            <a:r>
              <a:rPr lang="hu-HU" sz="2000" dirty="0">
                <a:solidFill>
                  <a:srgbClr val="DEDEDE"/>
                </a:solidFill>
                <a:latin typeface="Consolas" panose="020B0609020204030204" pitchFamily="49" charset="0"/>
              </a:rPr>
              <a:t>"Nincs ilyen szolgálatás."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], </a:t>
            </a:r>
            <a:r>
              <a:rPr lang="hu-HU" sz="2000" dirty="0">
                <a:solidFill>
                  <a:srgbClr val="30FF64"/>
                </a:solidFill>
                <a:latin typeface="Consolas" panose="020B0609020204030204" pitchFamily="49" charset="0"/>
              </a:rPr>
              <a:t>406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03DA53-EDD8-9AFE-4519-BB815EE1783E}"/>
              </a:ext>
            </a:extLst>
          </p:cNvPr>
          <p:cNvSpPr txBox="1"/>
          <p:nvPr/>
        </p:nvSpPr>
        <p:spPr>
          <a:xfrm>
            <a:off x="4602175" y="3036811"/>
            <a:ext cx="7511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Gate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before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admin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007A9B0-AC34-B6D7-E789-E60726A7FDBE}"/>
              </a:ext>
            </a:extLst>
          </p:cNvPr>
          <p:cNvSpPr txBox="1"/>
          <p:nvPr/>
        </p:nvSpPr>
        <p:spPr>
          <a:xfrm>
            <a:off x="4602174" y="4872826"/>
            <a:ext cx="5429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!</a:t>
            </a:r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save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4684B1D-8CAE-E265-3935-C4D9EF614C06}"/>
              </a:ext>
            </a:extLst>
          </p:cNvPr>
          <p:cNvSpPr txBox="1"/>
          <p:nvPr/>
        </p:nvSpPr>
        <p:spPr>
          <a:xfrm>
            <a:off x="274619" y="1279749"/>
            <a:ext cx="275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getService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getServices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1DE905-9F5A-F93A-2D0A-97120F9D3640}"/>
              </a:ext>
            </a:extLst>
          </p:cNvPr>
          <p:cNvSpPr txBox="1"/>
          <p:nvPr/>
        </p:nvSpPr>
        <p:spPr>
          <a:xfrm>
            <a:off x="274618" y="3042956"/>
            <a:ext cx="322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addService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updateService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AF81161-8099-0C0D-398C-7F0F45BAE1DA}"/>
              </a:ext>
            </a:extLst>
          </p:cNvPr>
          <p:cNvSpPr txBox="1"/>
          <p:nvPr/>
        </p:nvSpPr>
        <p:spPr>
          <a:xfrm>
            <a:off x="274619" y="4739745"/>
            <a:ext cx="243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toggleServiceActive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78A4446-86F9-B411-C854-EA76CC63B392}"/>
              </a:ext>
            </a:extLst>
          </p:cNvPr>
          <p:cNvSpPr txBox="1"/>
          <p:nvPr/>
        </p:nvSpPr>
        <p:spPr>
          <a:xfrm>
            <a:off x="274618" y="5704400"/>
            <a:ext cx="243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delService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1749B47-1762-82DC-372A-021D591E9E14}"/>
              </a:ext>
            </a:extLst>
          </p:cNvPr>
          <p:cNvSpPr txBox="1"/>
          <p:nvPr/>
        </p:nvSpPr>
        <p:spPr>
          <a:xfrm>
            <a:off x="4602174" y="5866363"/>
            <a:ext cx="542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69553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39A2-520A-86E1-86E6-4885821A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563580D5-DB07-5DFF-6C8A-2C94283B37F8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22AA671-0792-5B09-5CBA-A969A142084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rgbClr val="61C7DD"/>
                </a:solidFill>
                <a:latin typeface="Century Gothic" panose="020B0502020202020204"/>
              </a:rPr>
              <a:t>Booking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4397458-004C-9838-90C9-779F4C814F8E}"/>
              </a:ext>
            </a:extLst>
          </p:cNvPr>
          <p:cNvSpPr txBox="1"/>
          <p:nvPr/>
        </p:nvSpPr>
        <p:spPr>
          <a:xfrm>
            <a:off x="3463663" y="1334329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Booking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all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5A0BC64-921E-0AD1-98DB-01EEB69C4D18}"/>
              </a:ext>
            </a:extLst>
          </p:cNvPr>
          <p:cNvSpPr txBox="1"/>
          <p:nvPr/>
        </p:nvSpPr>
        <p:spPr>
          <a:xfrm>
            <a:off x="274619" y="1279749"/>
            <a:ext cx="275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getBookings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!=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forceBooking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updateBooking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toggleBookingActive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delBooking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9F63C1E-3411-21C5-8541-A165BEB2AD58}"/>
              </a:ext>
            </a:extLst>
          </p:cNvPr>
          <p:cNvSpPr txBox="1"/>
          <p:nvPr/>
        </p:nvSpPr>
        <p:spPr>
          <a:xfrm>
            <a:off x="279243" y="3334809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addBookingTimeFilter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BA0D933-8D22-44DF-C3AD-94B924E716F9}"/>
              </a:ext>
            </a:extLst>
          </p:cNvPr>
          <p:cNvSpPr txBox="1"/>
          <p:nvPr/>
        </p:nvSpPr>
        <p:spPr>
          <a:xfrm>
            <a:off x="269998" y="6004134"/>
            <a:ext cx="171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whoIsBooking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37F017A-DA37-D2E0-FBC7-81299A216752}"/>
              </a:ext>
            </a:extLst>
          </p:cNvPr>
          <p:cNvSpPr txBox="1"/>
          <p:nvPr/>
        </p:nvSpPr>
        <p:spPr>
          <a:xfrm>
            <a:off x="3459046" y="3351818"/>
            <a:ext cx="8313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private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addBookingTimeFilter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strlen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10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whereDate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booking_time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}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booking_time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);}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074C112-4C19-B149-CA68-640200B3DF52}"/>
              </a:ext>
            </a:extLst>
          </p:cNvPr>
          <p:cNvSpPr txBox="1"/>
          <p:nvPr/>
        </p:nvSpPr>
        <p:spPr>
          <a:xfrm>
            <a:off x="3468287" y="6077198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filters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'user_id_0'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'user_id_1'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'service_id'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'active'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,];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3D84520-9FC2-FBAC-6A2A-1038583CAAD4}"/>
              </a:ext>
            </a:extLst>
          </p:cNvPr>
          <p:cNvSpPr txBox="1"/>
          <p:nvPr/>
        </p:nvSpPr>
        <p:spPr>
          <a:xfrm>
            <a:off x="713190" y="5499895"/>
            <a:ext cx="1116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1EABFF"/>
                </a:solidFill>
                <a:latin typeface="Consolas" panose="020B0609020204030204" pitchFamily="49" charset="0"/>
              </a:rPr>
              <a:t>filteredBookings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$this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addBookingTimeFilter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Booking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'2025-06-11'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0005E0B-92F3-463B-3D0F-6B8F2A9275CD}"/>
              </a:ext>
            </a:extLst>
          </p:cNvPr>
          <p:cNvSpPr txBox="1"/>
          <p:nvPr/>
        </p:nvSpPr>
        <p:spPr>
          <a:xfrm>
            <a:off x="3468287" y="1901693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"user_id_0"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6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30E5-F29B-02DF-DFD6-93104C46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2DB26AD-10A6-8D43-9215-B97823A8C3D5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16CE6DB-8DDE-3926-44E9-48D10429000C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ProfileController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035F74C-B69A-D1DC-8F83-676E701A2E72}"/>
              </a:ext>
            </a:extLst>
          </p:cNvPr>
          <p:cNvSpPr txBox="1"/>
          <p:nvPr/>
        </p:nvSpPr>
        <p:spPr>
          <a:xfrm>
            <a:off x="3440424" y="1334329"/>
            <a:ext cx="8190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$data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"phone"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phone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D092E03-05D2-E16C-BF4C-0CC8C037A23F}"/>
              </a:ext>
            </a:extLst>
          </p:cNvPr>
          <p:cNvSpPr txBox="1"/>
          <p:nvPr/>
        </p:nvSpPr>
        <p:spPr>
          <a:xfrm>
            <a:off x="274619" y="1279749"/>
            <a:ext cx="12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48896B1-1034-4A66-5809-E1E584EBA4A8}"/>
              </a:ext>
            </a:extLst>
          </p:cNvPr>
          <p:cNvSpPr txBox="1"/>
          <p:nvPr/>
        </p:nvSpPr>
        <p:spPr>
          <a:xfrm>
            <a:off x="279243" y="2771405"/>
            <a:ext cx="12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6537745-9510-CCA0-376E-8450EED35C41}"/>
              </a:ext>
            </a:extLst>
          </p:cNvPr>
          <p:cNvSpPr txBox="1"/>
          <p:nvPr/>
        </p:nvSpPr>
        <p:spPr>
          <a:xfrm>
            <a:off x="269999" y="5828651"/>
            <a:ext cx="15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setPassword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66DD73-8751-C92A-F794-B63BFDC49631}"/>
              </a:ext>
            </a:extLst>
          </p:cNvPr>
          <p:cNvSpPr txBox="1"/>
          <p:nvPr/>
        </p:nvSpPr>
        <p:spPr>
          <a:xfrm>
            <a:off x="3435807" y="2881402"/>
            <a:ext cx="8446466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'phone'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gender'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'invoice_address'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invoice_postcode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invoice_city'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'birth_date'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'qualifications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'description'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F13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filled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A318607-C756-9608-037F-75BEE02FA0D7}"/>
              </a:ext>
            </a:extLst>
          </p:cNvPr>
          <p:cNvSpPr txBox="1"/>
          <p:nvPr/>
        </p:nvSpPr>
        <p:spPr>
          <a:xfrm>
            <a:off x="3445048" y="5901715"/>
            <a:ext cx="8190317" cy="6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bcrypt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"password"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]);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0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B67F-8D3E-8FB6-649C-C6DDA079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343BE4B0-2360-2681-A3A9-8B9218116348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7564F6E-DB68-AC8B-C22B-E49ABF7D77EA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Auth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5819410-4E41-300D-30C0-87076DAC2F6A}"/>
              </a:ext>
            </a:extLst>
          </p:cNvPr>
          <p:cNvSpPr txBox="1"/>
          <p:nvPr/>
        </p:nvSpPr>
        <p:spPr>
          <a:xfrm>
            <a:off x="274619" y="1279749"/>
            <a:ext cx="336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getUsers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setAdmin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/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demotivate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newUser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modifyProfile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90302B-A332-0CE4-D077-C4EA5E529714}"/>
              </a:ext>
            </a:extLst>
          </p:cNvPr>
          <p:cNvSpPr txBox="1"/>
          <p:nvPr/>
        </p:nvSpPr>
        <p:spPr>
          <a:xfrm>
            <a:off x="279243" y="3759680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customer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230610C-A871-7C60-D125-A0DC7D84F174}"/>
              </a:ext>
            </a:extLst>
          </p:cNvPr>
          <p:cNvSpPr txBox="1"/>
          <p:nvPr/>
        </p:nvSpPr>
        <p:spPr>
          <a:xfrm>
            <a:off x="269998" y="5357590"/>
            <a:ext cx="19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avadaKedavra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3164248-D35A-0194-4A0E-AA4938E50F95}"/>
              </a:ext>
            </a:extLst>
          </p:cNvPr>
          <p:cNvSpPr txBox="1"/>
          <p:nvPr/>
        </p:nvSpPr>
        <p:spPr>
          <a:xfrm>
            <a:off x="3438378" y="5541486"/>
            <a:ext cx="864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delete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"Felhasználó törölve."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244937-4B35-9BE2-9752-AE7DC367ED91}"/>
              </a:ext>
            </a:extLst>
          </p:cNvPr>
          <p:cNvSpPr txBox="1"/>
          <p:nvPr/>
        </p:nvSpPr>
        <p:spPr>
          <a:xfrm>
            <a:off x="3456845" y="1435308"/>
            <a:ext cx="848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isProtectedAdmin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"Tiltott művelet."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"Ez a felhasználó védett 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admin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 jogosultsággal rendelkezik."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],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403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84AA3DA-4142-90B4-DFD3-75E2E2B229F4}"/>
              </a:ext>
            </a:extLst>
          </p:cNvPr>
          <p:cNvSpPr txBox="1"/>
          <p:nvPr/>
        </p:nvSpPr>
        <p:spPr>
          <a:xfrm>
            <a:off x="3470415" y="2849899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OnlyFans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84C1BE3-5531-205D-7A03-A072FEEF9846}"/>
              </a:ext>
            </a:extLst>
          </p:cNvPr>
          <p:cNvSpPr txBox="1"/>
          <p:nvPr/>
        </p:nvSpPr>
        <p:spPr>
          <a:xfrm>
            <a:off x="3438378" y="3942614"/>
            <a:ext cx="2211926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role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1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role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4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2BB9-75A5-A056-D997-BD75A9F7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2B48EED8-AEB8-E23B-844B-47FEACD3A021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FFC0FBE-3458-B769-3E56-F71895C76E48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Banner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01C7AD4-DEDC-404A-8A1F-13358C348F6B}"/>
              </a:ext>
            </a:extLst>
          </p:cNvPr>
          <p:cNvSpPr txBox="1"/>
          <p:nvPr/>
        </p:nvSpPr>
        <p:spPr>
          <a:xfrm>
            <a:off x="274619" y="1279749"/>
            <a:ext cx="226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getLoginCounter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resetLoginCounter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setLoginCounter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12BD5D3-542D-9CB3-2E45-0C0606FEAAED}"/>
              </a:ext>
            </a:extLst>
          </p:cNvPr>
          <p:cNvSpPr txBox="1"/>
          <p:nvPr/>
        </p:nvSpPr>
        <p:spPr>
          <a:xfrm>
            <a:off x="279244" y="3759680"/>
            <a:ext cx="212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getBannedTime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setBannedTime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resetBannedTime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97F44CC-DFB0-51DA-D124-9B5BB8C0F6FD}"/>
              </a:ext>
            </a:extLst>
          </p:cNvPr>
          <p:cNvSpPr txBox="1"/>
          <p:nvPr/>
        </p:nvSpPr>
        <p:spPr>
          <a:xfrm>
            <a:off x="3449096" y="1435308"/>
            <a:ext cx="8483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setLoginCounter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increment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login_counter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402E830-2BC9-B444-F9AE-75693BFC713B}"/>
              </a:ext>
            </a:extLst>
          </p:cNvPr>
          <p:cNvSpPr txBox="1"/>
          <p:nvPr/>
        </p:nvSpPr>
        <p:spPr>
          <a:xfrm>
            <a:off x="3430629" y="3942614"/>
            <a:ext cx="8400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setBannedTime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first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banning_time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Carbon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now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addSeconds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60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>
                <a:solidFill>
                  <a:srgbClr val="FF6000"/>
                </a:solidFill>
                <a:latin typeface="Consolas" panose="020B0609020204030204" pitchFamily="49" charset="0"/>
              </a:rPr>
              <a:t>update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DB76A7B-F77E-1129-79DE-307DD58FFFA3}"/>
              </a:ext>
            </a:extLst>
          </p:cNvPr>
          <p:cNvSpPr txBox="1"/>
          <p:nvPr/>
        </p:nvSpPr>
        <p:spPr>
          <a:xfrm>
            <a:off x="7926944" y="6130897"/>
            <a:ext cx="393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rgbClr val="1D92D9"/>
                </a:solidFill>
              </a:rPr>
              <a:t>Sponsored</a:t>
            </a:r>
            <a:r>
              <a:rPr lang="hu-HU" b="1" dirty="0">
                <a:solidFill>
                  <a:srgbClr val="1D92D9"/>
                </a:solidFill>
              </a:rPr>
              <a:t> </a:t>
            </a:r>
            <a:r>
              <a:rPr lang="hu-HU" b="1" dirty="0" err="1">
                <a:solidFill>
                  <a:srgbClr val="1D92D9"/>
                </a:solidFill>
              </a:rPr>
              <a:t>by</a:t>
            </a:r>
            <a:r>
              <a:rPr lang="hu-HU" b="1" dirty="0">
                <a:solidFill>
                  <a:srgbClr val="1D92D9"/>
                </a:solidFill>
              </a:rPr>
              <a:t> </a:t>
            </a:r>
            <a:r>
              <a:rPr lang="hu-HU" b="1" dirty="0" err="1">
                <a:solidFill>
                  <a:srgbClr val="1D92D9"/>
                </a:solidFill>
              </a:rPr>
              <a:t>ResponseController</a:t>
            </a:r>
            <a:endParaRPr lang="hu-HU" b="1" dirty="0">
              <a:solidFill>
                <a:srgbClr val="1D9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8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7834-3532-4540-AC21-F6985AFB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52DAED1-F666-C279-54AB-F7025F49EC4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F2FCDC-941F-F519-9DB9-6B3C5178D28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rgbClr val="61C7DD"/>
                </a:solidFill>
                <a:latin typeface="Century Gothic" panose="020B0502020202020204"/>
              </a:rPr>
              <a:t>Requests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CFA419-760B-8F92-F255-7A125955E60D}"/>
              </a:ext>
            </a:extLst>
          </p:cNvPr>
          <p:cNvSpPr txBox="1"/>
          <p:nvPr/>
        </p:nvSpPr>
        <p:spPr>
          <a:xfrm>
            <a:off x="274620" y="1279749"/>
            <a:ext cx="3108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SetProfileRequest.php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SetPasswordRequest.php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ServiceRequest.php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RegisterRequest.php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ModifyProfileRequest.php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LoginRequest.php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BookingRequest.php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0F91BBA-2B9C-64D5-33F2-9E12AF4013B5}"/>
              </a:ext>
            </a:extLst>
          </p:cNvPr>
          <p:cNvSpPr txBox="1"/>
          <p:nvPr/>
        </p:nvSpPr>
        <p:spPr>
          <a:xfrm>
            <a:off x="4285968" y="1329647"/>
            <a:ext cx="753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000"/>
                </a:solidFill>
                <a:latin typeface="Consolas" panose="020B0609020204030204" pitchFamily="49" charset="0"/>
              </a:rPr>
              <a:t>rules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(): </a:t>
            </a:r>
            <a:r>
              <a:rPr lang="en-US" sz="1600" dirty="0">
                <a:solidFill>
                  <a:srgbClr val="DA55FF"/>
                </a:solidFill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"required"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"password"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"required"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];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35E98E3-478B-3C5C-24FA-8F636C5E5F49}"/>
              </a:ext>
            </a:extLst>
          </p:cNvPr>
          <p:cNvSpPr txBox="1"/>
          <p:nvPr/>
        </p:nvSpPr>
        <p:spPr>
          <a:xfrm>
            <a:off x="4285968" y="3087317"/>
            <a:ext cx="753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messages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email.required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"Email megadása elvárt."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password.required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"Jelszó megadása elvárt."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];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FC4C094-B3F2-0AFD-31B4-C38F5B91B18E}"/>
              </a:ext>
            </a:extLst>
          </p:cNvPr>
          <p:cNvSpPr txBox="1"/>
          <p:nvPr/>
        </p:nvSpPr>
        <p:spPr>
          <a:xfrm>
            <a:off x="315886" y="3815962"/>
            <a:ext cx="345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6000"/>
                </a:solidFill>
                <a:latin typeface="Consolas" panose="020B0609020204030204" pitchFamily="49" charset="0"/>
              </a:rPr>
              <a:t>authorize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():</a:t>
            </a:r>
            <a:r>
              <a:rPr lang="en-US" sz="1400" dirty="0">
                <a:solidFill>
                  <a:srgbClr val="DA55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hu-HU" sz="1400" i="1" dirty="0">
                <a:solidFill>
                  <a:srgbClr val="B68815"/>
                </a:solidFill>
                <a:latin typeface="Consolas" panose="020B0609020204030204" pitchFamily="49" charset="0"/>
              </a:rPr>
              <a:t> //</a:t>
            </a:r>
            <a:r>
              <a:rPr lang="hu-HU" sz="1400" i="1" dirty="0" err="1">
                <a:solidFill>
                  <a:srgbClr val="B68815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C5883FA-4F5F-A919-67AF-860457A30DE3}"/>
              </a:ext>
            </a:extLst>
          </p:cNvPr>
          <p:cNvSpPr txBox="1"/>
          <p:nvPr/>
        </p:nvSpPr>
        <p:spPr>
          <a:xfrm>
            <a:off x="4285967" y="4994385"/>
            <a:ext cx="7539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failedValidation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1600" dirty="0">
                <a:solidFill>
                  <a:srgbClr val="DA55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throw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new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DA55FF"/>
                </a:solidFill>
                <a:latin typeface="Consolas" panose="020B0609020204030204" pitchFamily="49" charset="0"/>
              </a:rPr>
              <a:t>HttpResponseException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([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=&gt;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30FF64"/>
                </a:solidFill>
                <a:latin typeface="Consolas" panose="020B0609020204030204" pitchFamily="49" charset="0"/>
              </a:rPr>
              <a:t>false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=&gt;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"Beviteli hiba.”,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        "</a:t>
            </a:r>
            <a:r>
              <a:rPr lang="hu-HU" sz="1600" dirty="0" err="1">
                <a:solidFill>
                  <a:srgbClr val="30FF64"/>
                </a:solidFill>
                <a:latin typeface="Consolas" panose="020B0609020204030204" pitchFamily="49" charset="0"/>
              </a:rPr>
              <a:t>data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 =&gt; </a:t>
            </a:r>
            <a:r>
              <a:rPr lang="hu-HU" sz="16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errors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()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    ]));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}</a:t>
            </a:r>
            <a:endParaRPr lang="hu-H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4EF7-0FF1-E841-8985-164BD44C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080AE33-CDA5-306A-307D-51B9B1E6C992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43FED6A-EB40-C1BA-787A-F7688862F62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88FAF1-C7EF-868B-C5F9-0C6063F0ED55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3D56D5DD-F86D-9E52-FA32-1EC26ACA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613FE451-1589-8CF6-4A37-59C97C0C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D32611C7-FC3F-F07F-164B-D3525A26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FRONTEND, A KEZELŐFELÜLET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8" descr="url_upload_683b733391b5a.webp [webp-to-jpg output image]">
            <a:extLst>
              <a:ext uri="{FF2B5EF4-FFF2-40B4-BE49-F238E27FC236}">
                <a16:creationId xmlns:a16="http://schemas.microsoft.com/office/drawing/2014/main" id="{1AF50676-72B4-B1FD-99CC-3492865C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9" y="1379521"/>
            <a:ext cx="4834549" cy="3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988A5E2-292D-AEE6-E89C-4C3481A7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28" y="1302588"/>
            <a:ext cx="8489743" cy="48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F14AF19-6752-5168-215C-154F6502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9" y="1749413"/>
            <a:ext cx="10069902" cy="33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2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E29B9D1-2F26-6955-359C-C9116F20859F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C4362DB-3D25-7E34-3C35-A622A430DBB6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 PROJECT CÉLJA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93AFBF1-BF96-3F41-C0E0-EDBA75D6607F}"/>
              </a:ext>
            </a:extLst>
          </p:cNvPr>
          <p:cNvSpPr txBox="1"/>
          <p:nvPr/>
        </p:nvSpPr>
        <p:spPr>
          <a:xfrm>
            <a:off x="2113472" y="1520785"/>
            <a:ext cx="8229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Kis létszámú fodrászat időpontfoglalásainak nyomon követése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Könnyű regisztrációs, bejelentkezési folyamat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Két napon belüli lemondási lehetőség biztosítása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Letisztult adminisztrációs felület: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Foglalások rögzítése, törlése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Szolgáltatások kezelése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Dinamikus </a:t>
            </a:r>
            <a:r>
              <a:rPr lang="hu-HU" dirty="0" err="1"/>
              <a:t>árlista</a:t>
            </a:r>
            <a:endParaRPr lang="hu-HU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Fodrászok rögzítése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57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DFB2F97-BF0F-78C3-DAD6-44C5DEB9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17" y="1522111"/>
            <a:ext cx="6143321" cy="495483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EA1C5B-28C0-68D0-FCA0-51E186E4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89" y="3169757"/>
            <a:ext cx="3232810" cy="12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EA3DC04-99D5-7481-0B77-783094ED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99" y="1972814"/>
            <a:ext cx="7586400" cy="29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FODRÁSZ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F1AB83-9569-9C7C-D926-2D05AD44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22" y="1371599"/>
            <a:ext cx="8432153" cy="47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8035F7C-3CEB-A73A-9C64-6964CA92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48" y="1233578"/>
            <a:ext cx="715430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58EE4A-271D-A879-5261-516B7046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41" y="2044876"/>
            <a:ext cx="8766117" cy="27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F9CF1FB-2A15-15C7-EDC7-F0932BEB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9" y="1079798"/>
            <a:ext cx="7657005" cy="322948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31911AE-3804-E481-B7A9-FAA174B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56" y="4397043"/>
            <a:ext cx="2941297" cy="162256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210C342-BBFA-ACE7-3924-8C67E318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02" y="4397043"/>
            <a:ext cx="3120311" cy="162256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13C048F-7255-F369-8201-A967E20D6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747" y="6107365"/>
            <a:ext cx="846890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4EF7-0FF1-E841-8985-164BD44C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080AE33-CDA5-306A-307D-51B9B1E6C992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43FED6A-EB40-C1BA-787A-F7688862F62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88FAF1-C7EF-868B-C5F9-0C6063F0ED55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3D56D5DD-F86D-9E52-FA32-1EC26ACA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613FE451-1589-8CF6-4A37-59C97C0C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D32611C7-FC3F-F07F-164B-D3525A26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5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nsomnia Logo PNG vector in SVG, PDF, AI, CDR format">
            <a:extLst>
              <a:ext uri="{FF2B5EF4-FFF2-40B4-BE49-F238E27FC236}">
                <a16:creationId xmlns:a16="http://schemas.microsoft.com/office/drawing/2014/main" id="{E51E6BCB-5B60-822E-F8B3-06A5ED40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9" y="1379520"/>
            <a:ext cx="4834549" cy="3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TESZTELÉS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F5EEAAF-1F37-DF0E-F13B-1BC1B05A1001}"/>
              </a:ext>
            </a:extLst>
          </p:cNvPr>
          <p:cNvSpPr txBox="1"/>
          <p:nvPr/>
        </p:nvSpPr>
        <p:spPr>
          <a:xfrm>
            <a:off x="5088048" y="1379520"/>
            <a:ext cx="685045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eglévő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funkciók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futtatása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C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reate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read, update, delete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műveletek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elvégzése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ellenőrzése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backend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és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frontend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oldalon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is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setleges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hibák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feltárása</a:t>
            </a:r>
            <a:endParaRPr lang="hu-H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631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B37432D-A0F4-CD3B-061F-13B32634F2B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REGISZTRÁCIÓ, BELÉPTETÉS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B8B016B3-EE43-1965-ECA2-EF981448582E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DcMAAAkBgAAIjwAAN8W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01226" y="992038"/>
            <a:ext cx="7789545" cy="2719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AAE5355D-835B-C09A-3B61-4C65CB5E0B83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LIAAAC7FgAAcyYAADE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57271" y="3872793"/>
            <a:ext cx="5938730" cy="23507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EB85BCC5-6E61-A5C1-1707-D786F9433840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O0lAAC7FgAA+UkAAHg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4949" y="3872794"/>
            <a:ext cx="5749511" cy="23507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5678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ADMIN JOGOK KEZELÉSE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6F35B052-4D41-69C5-AD03-A6A7E79F8843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sLCz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N0CAADUBgAAKSMAALA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5978" y="1140460"/>
            <a:ext cx="5250180" cy="27406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C7E4865F-FCC8-AE77-EE39-261303DB987C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AAjAAAMBwAAa0YAAHU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38443" y="1140460"/>
            <a:ext cx="5757545" cy="2992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A937C614-EAD7-BF30-E03E-E4AAEE4647DD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CsDAABbFwAA8iUAAHA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5979" y="3999548"/>
            <a:ext cx="5250180" cy="25787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Kép4">
            <a:extLst>
              <a:ext uri="{FF2B5EF4-FFF2-40B4-BE49-F238E27FC236}">
                <a16:creationId xmlns:a16="http://schemas.microsoft.com/office/drawing/2014/main" id="{F84E3EF2-0026-F3BD-62C3-D0353E56AAD6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BYmAADqFwAA6UUAAAA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655843" y="3918535"/>
            <a:ext cx="4656226" cy="26461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49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 PROJECT ÉLETÚTJA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8797B96-382E-E6DC-9C7E-75BE9F3EE943}"/>
              </a:ext>
            </a:extLst>
          </p:cNvPr>
          <p:cNvSpPr txBox="1"/>
          <p:nvPr/>
        </p:nvSpPr>
        <p:spPr>
          <a:xfrm>
            <a:off x="2304688" y="1951672"/>
            <a:ext cx="75826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dirty="0"/>
              <a:t>2024. szeptember: a fejlesztői csapat összeáll</a:t>
            </a:r>
          </a:p>
          <a:p>
            <a:pPr>
              <a:spcAft>
                <a:spcPts val="1200"/>
              </a:spcAft>
            </a:pPr>
            <a:r>
              <a:rPr lang="hu-HU" dirty="0"/>
              <a:t>2024. október: a projekt pontos meghatározása</a:t>
            </a:r>
          </a:p>
          <a:p>
            <a:pPr>
              <a:spcAft>
                <a:spcPts val="1200"/>
              </a:spcAft>
            </a:pPr>
            <a:r>
              <a:rPr lang="hu-HU" dirty="0"/>
              <a:t>2024. november: a leendő, teljes igénylista összeírása</a:t>
            </a:r>
          </a:p>
          <a:p>
            <a:pPr>
              <a:spcAft>
                <a:spcPts val="1200"/>
              </a:spcAft>
            </a:pPr>
            <a:r>
              <a:rPr lang="hu-HU" dirty="0"/>
              <a:t>2024. december: a fejlesztés kezdete</a:t>
            </a:r>
          </a:p>
          <a:p>
            <a:pPr>
              <a:spcAft>
                <a:spcPts val="1200"/>
              </a:spcAft>
            </a:pPr>
            <a:r>
              <a:rPr lang="hu-HU" dirty="0"/>
              <a:t>2024. december – 2025. február: backend fejlesztés</a:t>
            </a:r>
          </a:p>
          <a:p>
            <a:pPr>
              <a:spcAft>
                <a:spcPts val="1200"/>
              </a:spcAft>
            </a:pPr>
            <a:r>
              <a:rPr lang="hu-HU" dirty="0"/>
              <a:t>2025. január – március: frontend fejlesztés</a:t>
            </a:r>
          </a:p>
          <a:p>
            <a:pPr>
              <a:spcAft>
                <a:spcPts val="1200"/>
              </a:spcAft>
            </a:pPr>
            <a:r>
              <a:rPr lang="hu-HU" dirty="0"/>
              <a:t>2025. február – március: tesztelés</a:t>
            </a:r>
          </a:p>
        </p:txBody>
      </p:sp>
    </p:spTree>
    <p:extLst>
      <p:ext uri="{BB962C8B-B14F-4D97-AF65-F5344CB8AC3E}">
        <p14:creationId xmlns:p14="http://schemas.microsoft.com/office/powerpoint/2010/main" val="373041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FOGLALÁSOK RÖGZÍTÉSE, TÖRLÉSE</a:t>
            </a:r>
          </a:p>
        </p:txBody>
      </p:sp>
      <p:pic>
        <p:nvPicPr>
          <p:cNvPr id="4" name="Kép2">
            <a:extLst>
              <a:ext uri="{FF2B5EF4-FFF2-40B4-BE49-F238E27FC236}">
                <a16:creationId xmlns:a16="http://schemas.microsoft.com/office/drawing/2014/main" id="{D7773356-9BAF-BDBF-682B-7ED0A643F70A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UEAAAKBwAAfSMAAKY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70878" y="1079798"/>
            <a:ext cx="5054600" cy="3187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Kép3">
            <a:extLst>
              <a:ext uri="{FF2B5EF4-FFF2-40B4-BE49-F238E27FC236}">
                <a16:creationId xmlns:a16="http://schemas.microsoft.com/office/drawing/2014/main" id="{05B9D1F7-5784-AF4D-3B50-5737637DA19A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MwiAAA2BwAAg0IAAN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983605" y="1079798"/>
            <a:ext cx="5155565" cy="286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Kép1">
            <a:extLst>
              <a:ext uri="{FF2B5EF4-FFF2-40B4-BE49-F238E27FC236}">
                <a16:creationId xmlns:a16="http://schemas.microsoft.com/office/drawing/2014/main" id="{8B4D6500-FAA1-E35B-C40C-700EB3BAB82A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FkEAABiGAAAMCQAAJQ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8" y="4355258"/>
            <a:ext cx="4394200" cy="22351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Kép4">
            <a:extLst>
              <a:ext uri="{FF2B5EF4-FFF2-40B4-BE49-F238E27FC236}">
                <a16:creationId xmlns:a16="http://schemas.microsoft.com/office/drawing/2014/main" id="{E1B5F699-CC2B-D236-EE0C-89D7BDD82AB5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L0hAABCGAAAg0IAAO8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35764" y="4223718"/>
            <a:ext cx="4651246" cy="236664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334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SZOLGÁLTATÁSOK KEZELÉSE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F255B601-7EFB-684C-5247-0D4D7F334C22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AoEAABxCgAAgyUAAI0b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7808" y="1079798"/>
            <a:ext cx="5441315" cy="2781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D57FDDD6-8AB4-4D44-6ACF-D8B3631BB1FE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MlAACaCgAAI0YAACEb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79798"/>
            <a:ext cx="5323840" cy="26866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743BA044-18D8-9C27-6159-DBCAE1D23EA1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EIEAABhGQAAaCU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67808" y="3948858"/>
            <a:ext cx="5388610" cy="27324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Kép4">
            <a:extLst>
              <a:ext uri="{FF2B5EF4-FFF2-40B4-BE49-F238E27FC236}">
                <a16:creationId xmlns:a16="http://schemas.microsoft.com/office/drawing/2014/main" id="{EBF9F3A7-EAB2-C637-73D6-02CF3C51C2E2}"/>
              </a:ext>
            </a:extLst>
          </p:cNvPr>
          <p:cNvPicPr>
            <a:picLocks noChangeAspect="1"/>
            <a:extLst>
              <a:ext uri="smNativeData">
                <pr:smNativeData xmlns:lc="http://schemas.openxmlformats.org/drawingml/2006/lockedCanvas" xmlns="smNativeData" xmlns:pr="smNativeData" xmlns:p15="http://schemas.microsoft.com/office/powerpoint/2012/main" xmlns:p14="http://schemas.microsoft.com/office/powerpoint/2010/main" xmlns:mc="http://schemas.openxmlformats.org/markup-compatibility/2006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glAAClGQAAa0YAADA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92038"/>
            <a:ext cx="5366385" cy="2689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6083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MEGVALÓSÍTANDÓ TERVEK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3F89DE0-1ED3-B2C7-AB2F-DD72E09337D9}"/>
              </a:ext>
            </a:extLst>
          </p:cNvPr>
          <p:cNvSpPr txBox="1"/>
          <p:nvPr/>
        </p:nvSpPr>
        <p:spPr>
          <a:xfrm>
            <a:off x="2113472" y="1520785"/>
            <a:ext cx="8229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Fodrászatok bővítése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Visszaigazolás, emlékeztető e-mailek beállítása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Felhasználói adatok bővítése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 váróképernyő fejlesztése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Naprakész leltárkezelés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Naptárnézet</a:t>
            </a:r>
          </a:p>
        </p:txBody>
      </p:sp>
    </p:spTree>
    <p:extLst>
      <p:ext uri="{BB962C8B-B14F-4D97-AF65-F5344CB8AC3E}">
        <p14:creationId xmlns:p14="http://schemas.microsoft.com/office/powerpoint/2010/main" val="87802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82A74E0-96EC-BBA8-23F2-28AA43D7B568}"/>
              </a:ext>
            </a:extLst>
          </p:cNvPr>
          <p:cNvSpPr/>
          <p:nvPr/>
        </p:nvSpPr>
        <p:spPr>
          <a:xfrm>
            <a:off x="-2" y="1457865"/>
            <a:ext cx="12191999" cy="40112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ADATBÁZISTERV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1A264C2-E94F-C3D5-05BF-E9CA5835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45" y="1500997"/>
            <a:ext cx="3988310" cy="4272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94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8797B96-382E-E6DC-9C7E-75BE9F3EE943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dirty="0"/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F7FC2E70-BC22-25F7-B148-2635B358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5E550CC6-D9DF-250E-564A-9B284E2D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3C49C7AB-42BC-753E-31A7-2C8D1850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6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BACKEND, KIHÍVÁSOK és SIKEREK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F7FC2E70-BC22-25F7-B148-2635B358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290247"/>
            <a:ext cx="4834551" cy="36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9A7B148-68A3-B17C-2979-29016189BC12}"/>
              </a:ext>
            </a:extLst>
          </p:cNvPr>
          <p:cNvSpPr txBox="1"/>
          <p:nvPr/>
        </p:nvSpPr>
        <p:spPr>
          <a:xfrm>
            <a:off x="5223849" y="1379521"/>
            <a:ext cx="68316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/>
              <a:t>Application</a:t>
            </a:r>
            <a:r>
              <a:rPr lang="hu-HU" sz="2800" b="1" dirty="0"/>
              <a:t> </a:t>
            </a:r>
            <a:r>
              <a:rPr lang="hu-HU" sz="2800" b="1" dirty="0" err="1"/>
              <a:t>Programming</a:t>
            </a:r>
            <a:r>
              <a:rPr lang="hu-HU" sz="2800" b="1" dirty="0"/>
              <a:t> </a:t>
            </a:r>
            <a:r>
              <a:rPr lang="hu-HU" sz="2800" b="1" dirty="0" err="1"/>
              <a:t>Interface</a:t>
            </a: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users_table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bookings_table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6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066-F67C-4643-3228-8E92E5B9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55BC2F83-376C-455B-4E2B-2BD39743AEA1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238D8ED-1A14-5AFB-04FA-74F0D32F5BFD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ADATTÁBLÁK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7F2F4C1-8887-3BD7-7CE3-11CA99720A5A}"/>
              </a:ext>
            </a:extLst>
          </p:cNvPr>
          <p:cNvSpPr txBox="1"/>
          <p:nvPr/>
        </p:nvSpPr>
        <p:spPr>
          <a:xfrm>
            <a:off x="4602176" y="1201190"/>
            <a:ext cx="1345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name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email</a:t>
            </a:r>
            <a:b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password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admin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4439FB5-40FE-B690-1B59-1BBEEA5C7A11}"/>
              </a:ext>
            </a:extLst>
          </p:cNvPr>
          <p:cNvSpPr txBox="1"/>
          <p:nvPr/>
        </p:nvSpPr>
        <p:spPr>
          <a:xfrm>
            <a:off x="4602177" y="2971300"/>
            <a:ext cx="1345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63AE9AB-2E6F-FCDD-93FC-ACDC87CBFA83}"/>
              </a:ext>
            </a:extLst>
          </p:cNvPr>
          <p:cNvSpPr txBox="1"/>
          <p:nvPr/>
        </p:nvSpPr>
        <p:spPr>
          <a:xfrm>
            <a:off x="4602178" y="4646000"/>
            <a:ext cx="1717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user_id_1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user_id_0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service_id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booking_time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active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7434C74-ACAD-F891-0162-BB980CC26F7B}"/>
              </a:ext>
            </a:extLst>
          </p:cNvPr>
          <p:cNvSpPr txBox="1"/>
          <p:nvPr/>
        </p:nvSpPr>
        <p:spPr>
          <a:xfrm>
            <a:off x="181070" y="1201190"/>
            <a:ext cx="2869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users_table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services_table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bookings_table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88E756E-BDB5-29BD-17EB-D1157705E0C4}"/>
              </a:ext>
            </a:extLst>
          </p:cNvPr>
          <p:cNvSpPr txBox="1"/>
          <p:nvPr/>
        </p:nvSpPr>
        <p:spPr>
          <a:xfrm>
            <a:off x="7499285" y="1189216"/>
            <a:ext cx="2869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admin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role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active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phone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…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login_counter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banning_time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422AA9-C2A1-3A0E-20FF-852AC1B1984F}"/>
              </a:ext>
            </a:extLst>
          </p:cNvPr>
          <p:cNvSpPr txBox="1"/>
          <p:nvPr/>
        </p:nvSpPr>
        <p:spPr>
          <a:xfrm>
            <a:off x="7499285" y="2954185"/>
            <a:ext cx="134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duration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description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3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6B67-9D97-7A9A-F20F-9860E737C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A5C03309-6352-45FF-6C71-2F317719CBF6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6787DC-A1B4-AADD-654C-9EE45DB2A050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ResponseController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A2E01BF-AD72-C5EF-2086-7DA9CD90B206}"/>
              </a:ext>
            </a:extLst>
          </p:cNvPr>
          <p:cNvSpPr txBox="1"/>
          <p:nvPr/>
        </p:nvSpPr>
        <p:spPr>
          <a:xfrm>
            <a:off x="2958871" y="1334329"/>
            <a:ext cx="6402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 err="1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message</a:t>
            </a:r>
            <a:endParaRPr lang="hu-HU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];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200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22E4589-5501-E599-DE83-3793DD6B8DC0}"/>
              </a:ext>
            </a:extLst>
          </p:cNvPr>
          <p:cNvSpPr txBox="1"/>
          <p:nvPr/>
        </p:nvSpPr>
        <p:spPr>
          <a:xfrm>
            <a:off x="2958871" y="4006865"/>
            <a:ext cx="8977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[],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 err="1">
                <a:solidFill>
                  <a:srgbClr val="30FF64"/>
                </a:solidFill>
                <a:latin typeface="Consolas" panose="020B0609020204030204" pitchFamily="49" charset="0"/>
              </a:rPr>
              <a:t>false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endParaRPr lang="hu-HU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];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!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)){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C8F2B56-894A-293E-E0CE-63B508BD8557}"/>
              </a:ext>
            </a:extLst>
          </p:cNvPr>
          <p:cNvSpPr txBox="1"/>
          <p:nvPr/>
        </p:nvSpPr>
        <p:spPr>
          <a:xfrm>
            <a:off x="274619" y="1279749"/>
            <a:ext cx="88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JSON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48DA79D-708F-7ADA-7C47-64D710084C4E}"/>
              </a:ext>
            </a:extLst>
          </p:cNvPr>
          <p:cNvSpPr txBox="1"/>
          <p:nvPr/>
        </p:nvSpPr>
        <p:spPr>
          <a:xfrm>
            <a:off x="279242" y="4190774"/>
            <a:ext cx="154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code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ok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Not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found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404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Internal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Server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Error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181297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3CD7-45D9-BB10-0F2D-3255EBF2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855A3606-35CC-D817-182A-159C9E9F23E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E5C9874-2F8E-6AAC-D1A8-E6143A5A20DC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UserController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A7F860E-F4DB-A6B6-9702-9176539863AA}"/>
              </a:ext>
            </a:extLst>
          </p:cNvPr>
          <p:cNvSpPr txBox="1"/>
          <p:nvPr/>
        </p:nvSpPr>
        <p:spPr>
          <a:xfrm>
            <a:off x="2626140" y="1334329"/>
            <a:ext cx="6210175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adminLevel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roleLevel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sz="2000" b="0" dirty="0">
              <a:solidFill>
                <a:srgbClr val="1EABFF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 err="1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B66A236-33D3-4F58-EC64-7E7EA6CA13D2}"/>
              </a:ext>
            </a:extLst>
          </p:cNvPr>
          <p:cNvSpPr txBox="1"/>
          <p:nvPr/>
        </p:nvSpPr>
        <p:spPr>
          <a:xfrm>
            <a:off x="2626141" y="3114301"/>
            <a:ext cx="446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authUser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tokens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delete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55EBEA3-3EBB-8573-6042-39C37E9656B6}"/>
              </a:ext>
            </a:extLst>
          </p:cNvPr>
          <p:cNvSpPr txBox="1"/>
          <p:nvPr/>
        </p:nvSpPr>
        <p:spPr>
          <a:xfrm>
            <a:off x="2626141" y="4872826"/>
            <a:ext cx="857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$this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$name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DEDEDE"/>
                </a:solidFill>
                <a:latin typeface="Consolas" panose="020B0609020204030204" pitchFamily="49" charset="0"/>
              </a:rPr>
              <a:t>Sikeres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EDEDE"/>
                </a:solidFill>
                <a:latin typeface="Consolas" panose="020B0609020204030204" pitchFamily="49" charset="0"/>
              </a:rPr>
              <a:t>kijelentkezés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A146BF3-EA77-40AC-7C8E-0C77B10E2F39}"/>
              </a:ext>
            </a:extLst>
          </p:cNvPr>
          <p:cNvSpPr txBox="1"/>
          <p:nvPr/>
        </p:nvSpPr>
        <p:spPr>
          <a:xfrm>
            <a:off x="274619" y="1279749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register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A4F656-79FE-5D57-B229-FBD307E5B913}"/>
              </a:ext>
            </a:extLst>
          </p:cNvPr>
          <p:cNvSpPr txBox="1"/>
          <p:nvPr/>
        </p:nvSpPr>
        <p:spPr>
          <a:xfrm>
            <a:off x="274619" y="3042956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login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9D38C7-2231-F7CD-BCEA-A7370E765403}"/>
              </a:ext>
            </a:extLst>
          </p:cNvPr>
          <p:cNvSpPr txBox="1"/>
          <p:nvPr/>
        </p:nvSpPr>
        <p:spPr>
          <a:xfrm>
            <a:off x="274619" y="4739745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49362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87</TotalTime>
  <Words>1167</Words>
  <Application>Microsoft Office PowerPoint</Application>
  <PresentationFormat>Szélesvásznú</PresentationFormat>
  <Paragraphs>235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Aptos</vt:lpstr>
      <vt:lpstr>Arial</vt:lpstr>
      <vt:lpstr>Century Gothic</vt:lpstr>
      <vt:lpstr>Consolas</vt:lpstr>
      <vt:lpstr>Szita</vt:lpstr>
      <vt:lpstr>SZOFTVERTESZTELŐ ÉS –FEJLESZTŐ SZAK VIZSGAREMEK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SZOFTVERTESZTELŐ ÉS –FEJLESZTŐ SZAK VIZSGAREMEK</dc:title>
  <dc:creator>Pál-Szabó András</dc:creator>
  <cp:lastModifiedBy>Pál-Szabó András (OIK csoportvezető)</cp:lastModifiedBy>
  <cp:revision>4</cp:revision>
  <dcterms:created xsi:type="dcterms:W3CDTF">2025-05-31T21:04:23Z</dcterms:created>
  <dcterms:modified xsi:type="dcterms:W3CDTF">2025-06-11T05:44:49Z</dcterms:modified>
</cp:coreProperties>
</file>